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376" r:id="rId3"/>
    <p:sldId id="407" r:id="rId4"/>
    <p:sldId id="325" r:id="rId5"/>
    <p:sldId id="408" r:id="rId6"/>
    <p:sldId id="409" r:id="rId7"/>
    <p:sldId id="410" r:id="rId8"/>
    <p:sldId id="4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/>
    <p:restoredTop sz="94653"/>
  </p:normalViewPr>
  <p:slideViewPr>
    <p:cSldViewPr snapToGrid="0">
      <p:cViewPr varScale="1">
        <p:scale>
          <a:sx n="153" d="100"/>
          <a:sy n="153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931F-C6FC-9E18-A815-6F5B552F9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87B83-F680-626D-5031-6BC81AF17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3E279-2366-B761-476B-A4464775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E43D5-A7CB-C8A8-3762-E24C6FD3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90C37-F07A-528A-E0CB-39E1CFCD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0072-EFDA-FCFB-2877-72B03B75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D601B-EBB7-BBD4-4C3E-A3FB37698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A5071-E003-1958-044E-F5BF60FC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C6502-3391-A357-B907-B52852C2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B664-C114-2A5C-58F1-65E2C40E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257A7-DBA5-493C-D854-45327A73B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5852E-6FE1-DAC5-3092-09306EB4F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8207C-B4C1-40F3-C4E1-8D84571E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334B3-A7A5-A394-09D6-59FA8C68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FD8A7-59BB-5AD7-139E-67C3257B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52D3AEFE-562D-D042-8BA9-64757F623E4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31063" y="6176199"/>
            <a:ext cx="233045" cy="17184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100" b="0" i="0">
                <a:solidFill>
                  <a:srgbClr val="7E7C7E"/>
                </a:solidFill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pPr marL="38100">
              <a:spcBef>
                <a:spcPts val="20"/>
              </a:spcBef>
            </a:pPr>
            <a:fld id="{81D60167-4931-47E6-BA6A-407CBD079E47}" type="slidenum">
              <a:rPr lang="en-US" smtClean="0"/>
              <a:pPr marL="38100">
                <a:spcBef>
                  <a:spcPts val="20"/>
                </a:spcBef>
              </a:pPr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22D1B1-B3A4-3B49-BA8D-B61641A81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3040" y="3272436"/>
            <a:ext cx="4798959" cy="342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56843-0C5B-3D47-9F4C-5F7A574E3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5553" y="105336"/>
            <a:ext cx="4966446" cy="354867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4E6E5344-9610-ED40-BA51-EAD7FB0DFE2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5591" y="4688063"/>
            <a:ext cx="6933705" cy="2013372"/>
          </a:xfrm>
          <a:prstGeom prst="rect">
            <a:avLst/>
          </a:prstGeom>
          <a:solidFill>
            <a:schemeClr val="bg2">
              <a:alpha val="79125"/>
            </a:schemeClr>
          </a:solidFill>
        </p:spPr>
        <p:txBody>
          <a:bodyPr vert="horz" wrap="square" lIns="0" tIns="12700" rIns="0" bIns="0" rtlCol="0">
            <a:noAutofit/>
          </a:bodyPr>
          <a:lstStyle>
            <a:lvl1pPr>
              <a:defRPr sz="6000">
                <a:solidFill>
                  <a:srgbClr val="FFC000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0" b="0" spc="-5">
                <a:solidFill>
                  <a:schemeClr val="tx1"/>
                </a:solidFill>
                <a:latin typeface="DIN 2014 Extra Light" panose="020B0304020202020204" pitchFamily="34" charset="77"/>
                <a:ea typeface="DIN 2014 Extra Light" panose="020B0304020202020204" pitchFamily="34" charset="77"/>
              </a:rPr>
              <a:t>Header</a:t>
            </a:r>
            <a:endParaRPr sz="6500" b="0">
              <a:solidFill>
                <a:schemeClr val="tx1"/>
              </a:solidFill>
              <a:latin typeface="DIN 2014 Extra Light" panose="020B0304020202020204" pitchFamily="34" charset="77"/>
              <a:ea typeface="DIN 2014 Extra Light" panose="020B0304020202020204" pitchFamily="34" charset="77"/>
              <a:cs typeface="Roboto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6381604-F014-744E-A5AC-DB45E102A31B}"/>
              </a:ext>
            </a:extLst>
          </p:cNvPr>
          <p:cNvSpPr txBox="1">
            <a:spLocks/>
          </p:cNvSpPr>
          <p:nvPr userDrawn="1"/>
        </p:nvSpPr>
        <p:spPr>
          <a:xfrm>
            <a:off x="2443265" y="4841571"/>
            <a:ext cx="8659906" cy="201337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6500">
              <a:latin typeface="DIN 2014 Extra Light" panose="020B0304020202020204" pitchFamily="34" charset="77"/>
              <a:ea typeface="DIN 2014 Extra Light" panose="020B0304020202020204" pitchFamily="34" charset="77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647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300C-4F57-E8DC-9651-F941F3C98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697B7-E52B-3A2A-B67B-AA982B3EF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E8034-37E6-F7A1-50DB-9DF82408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9B5A-E211-ADBD-7AB6-9136024F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938B4-2C08-E8EA-C719-62DECD92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0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1809-ABB0-B91C-AA34-60EAD2D5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509A2-9D27-D395-DAE3-D34E575D5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948F5-5CBE-DE88-0E59-0AD5A1B7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84C51-BFB4-0D62-956A-BA8579D9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6A475-CA6B-3010-4CA7-1DF8F140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630B-CAD7-0EA6-B8EE-7C424DD8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7067-C621-CF9F-1CA5-B676D729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96CB6-8846-835F-C3E0-1B7EBD9AF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29492-D752-5A0A-165F-A0904C68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57D94-80B7-9E1E-8382-907CDFF0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32483-907C-2C4B-0C5C-13B8E3A7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72F9-685E-33B3-7EBF-7300EE7D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2FC6A-1CFE-30E3-9663-72F4E0CF8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AAF0A-07F6-8E71-3BB0-73F4842C0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647CC-C5A2-FDCB-2430-A3FEF2662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69AEC-5052-D53C-54FB-6622CFB09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C354C-7410-9046-9A38-C77910D4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95C77-9066-D8DF-C3B0-6E268DCB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496E8-2D5B-F3DF-BDFA-EC2DBDE8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9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405E-3B39-3E53-1284-45EAA65F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A9FA-B933-E3BB-8165-A108CAD7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489EE-10F0-6F77-3C7E-EE55B6F7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3BB0F-59C4-BBA6-E1D4-ED2F9D76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3763C-EC96-572D-0B6A-E06C0B334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9FCB9-7C20-C0D5-3216-83C5DCF7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39681-3FE9-8F0F-EAE9-F2A98D0F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BD70-08A7-236F-2710-9EC8231D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59CA-FF48-A491-352A-F22E0737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F9ADC-8A56-5A24-438A-D2F6849FD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46421-0C59-8EAB-FB67-82299D8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92E33-6BBC-5224-0454-531D7153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0E841-9AD5-224F-5EC4-AD46C0C0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6C15-AA6B-0668-603F-716EF73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5B7F4-F256-2D52-EF37-A5213222E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F1F80-87A8-D40B-B58F-B60061FFA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C9187-AC3F-6AE8-2230-244740BF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788F2-855B-473D-28BE-A78AB09D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A6300-D6C9-4421-1BD7-9A08C3B8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76BED-0D29-CFFC-087E-D2C87EEA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6C16-E68F-610A-11A6-4C259BCA3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C906A-4683-0482-8DCB-0A4008847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D50A-F845-47D4-9E16-E426AB17069C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84CA9-8944-6404-4CE5-ACB52FA6A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77DD4-5953-E5FA-77A9-70558C2AB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0B8F4-18B0-4A3C-ABBD-D76B162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681BFFA-8F82-FF9C-3DF8-F6734E6FD073}"/>
              </a:ext>
            </a:extLst>
          </p:cNvPr>
          <p:cNvSpPr txBox="1"/>
          <p:nvPr/>
        </p:nvSpPr>
        <p:spPr>
          <a:xfrm>
            <a:off x="398856" y="1557744"/>
            <a:ext cx="667007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Cobi 18 </a:t>
            </a:r>
          </a:p>
          <a:p>
            <a:endParaRPr lang="en-US" sz="4000" dirty="0">
              <a:solidFill>
                <a:srgbClr val="31AFE0"/>
              </a:solidFill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r>
              <a:rPr lang="en-US" sz="40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Squeegee Actuator </a:t>
            </a:r>
          </a:p>
          <a:p>
            <a:r>
              <a:rPr lang="en-US" sz="40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Replacement</a:t>
            </a:r>
          </a:p>
          <a:p>
            <a:endParaRPr lang="en-US" sz="4000" b="1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endParaRPr lang="en-US" sz="2800" b="1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r>
              <a:rPr lang="en-US" sz="40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Contact ICE </a:t>
            </a:r>
            <a:r>
              <a:rPr lang="en-US" sz="4000" b="1" dirty="0" err="1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Cobotics</a:t>
            </a:r>
            <a:r>
              <a:rPr lang="en-US" sz="40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 with any questions. 833-ICE-ROBO</a:t>
            </a:r>
          </a:p>
        </p:txBody>
      </p:sp>
      <p:pic>
        <p:nvPicPr>
          <p:cNvPr id="2" name="A1896CB6-0C41-4858-9866-3244916448AA" descr="IMG_3616.JPG">
            <a:extLst>
              <a:ext uri="{FF2B5EF4-FFF2-40B4-BE49-F238E27FC236}">
                <a16:creationId xmlns:a16="http://schemas.microsoft.com/office/drawing/2014/main" id="{A311AE65-4650-740D-7A58-40FC04ECF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818"/>
          <a:stretch/>
        </p:blipFill>
        <p:spPr bwMode="auto">
          <a:xfrm>
            <a:off x="7009946" y="1557744"/>
            <a:ext cx="4783198" cy="4667162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4E2398-F06D-89A2-30C9-0B80D569FE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7" y="0"/>
            <a:ext cx="6427809" cy="1772920"/>
          </a:xfrm>
          <a:prstGeom prst="rect">
            <a:avLst/>
          </a:prstGeom>
          <a:effectLst>
            <a:glow rad="965200">
              <a:schemeClr val="bg2">
                <a:alpha val="20000"/>
              </a:schemeClr>
            </a:glow>
            <a:outerShdw dist="50800" sx="1000" sy="1000" algn="ctr" rotWithShape="0">
              <a:srgbClr val="000000">
                <a:alpha val="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573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0BB37-75BA-070E-D006-9C5B31C1A03F}"/>
              </a:ext>
            </a:extLst>
          </p:cNvPr>
          <p:cNvSpPr txBox="1"/>
          <p:nvPr/>
        </p:nvSpPr>
        <p:spPr>
          <a:xfrm>
            <a:off x="408482" y="2453712"/>
            <a:ext cx="590237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Power off machine (photo 1)</a:t>
            </a:r>
          </a:p>
          <a:p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Power off battery (photo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Unplug battery 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1ED18-B215-2701-6978-04913BED17D4}"/>
              </a:ext>
            </a:extLst>
          </p:cNvPr>
          <p:cNvSpPr txBox="1"/>
          <p:nvPr/>
        </p:nvSpPr>
        <p:spPr>
          <a:xfrm>
            <a:off x="408482" y="487180"/>
            <a:ext cx="6097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Power Off Machine &amp; Battery</a:t>
            </a:r>
            <a:b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9" name="图片 5" descr="图片包含 室内, 侧面, 桌子, 瓷砖&#10;&#10;描述已自动生成">
            <a:extLst>
              <a:ext uri="{FF2B5EF4-FFF2-40B4-BE49-F238E27FC236}">
                <a16:creationId xmlns:a16="http://schemas.microsoft.com/office/drawing/2014/main" id="{AFB72CF4-779F-1F67-5C85-A19F367BB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31" y="277553"/>
            <a:ext cx="2331048" cy="2897712"/>
          </a:xfrm>
          <a:prstGeom prst="rect">
            <a:avLst/>
          </a:prstGeom>
        </p:spPr>
      </p:pic>
      <p:pic>
        <p:nvPicPr>
          <p:cNvPr id="10" name="图片 4" descr="图片包含 仪表, 蓝色, 桌子, 电脑&#10;&#10;描述已自动生成">
            <a:extLst>
              <a:ext uri="{FF2B5EF4-FFF2-40B4-BE49-F238E27FC236}">
                <a16:creationId xmlns:a16="http://schemas.microsoft.com/office/drawing/2014/main" id="{7AAEEAC6-3E77-5658-8DC8-60F99D67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80" y="3526437"/>
            <a:ext cx="3054350" cy="2435860"/>
          </a:xfrm>
          <a:prstGeom prst="rect">
            <a:avLst/>
          </a:prstGeom>
        </p:spPr>
      </p:pic>
      <p:sp>
        <p:nvSpPr>
          <p:cNvPr id="12" name="Donut 11">
            <a:extLst>
              <a:ext uri="{FF2B5EF4-FFF2-40B4-BE49-F238E27FC236}">
                <a16:creationId xmlns:a16="http://schemas.microsoft.com/office/drawing/2014/main" id="{9C3B5484-1F7F-1D10-0348-6F705F3A57F0}"/>
              </a:ext>
            </a:extLst>
          </p:cNvPr>
          <p:cNvSpPr/>
          <p:nvPr/>
        </p:nvSpPr>
        <p:spPr>
          <a:xfrm>
            <a:off x="9570314" y="1726409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77C7B03E-6EAF-D0B4-CFC9-2481EB4F0F08}"/>
              </a:ext>
            </a:extLst>
          </p:cNvPr>
          <p:cNvSpPr/>
          <p:nvPr/>
        </p:nvSpPr>
        <p:spPr>
          <a:xfrm>
            <a:off x="8725868" y="4719450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3188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681BFFA-8F82-FF9C-3DF8-F6734E6FD073}"/>
              </a:ext>
            </a:extLst>
          </p:cNvPr>
          <p:cNvSpPr txBox="1"/>
          <p:nvPr/>
        </p:nvSpPr>
        <p:spPr>
          <a:xfrm>
            <a:off x="507740" y="665944"/>
            <a:ext cx="6670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Rear Cover Removal</a:t>
            </a:r>
          </a:p>
        </p:txBody>
      </p:sp>
      <p:pic>
        <p:nvPicPr>
          <p:cNvPr id="2" name="Tijdelijke aanduiding voor afbeelding 7">
            <a:extLst>
              <a:ext uri="{FF2B5EF4-FFF2-40B4-BE49-F238E27FC236}">
                <a16:creationId xmlns:a16="http://schemas.microsoft.com/office/drawing/2014/main" id="{3EA3EAB8-F465-58CA-FF75-1A679E956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60" y="1626282"/>
            <a:ext cx="2829884" cy="1331710"/>
          </a:xfrm>
          <a:prstGeom prst="rect">
            <a:avLst/>
          </a:prstGeom>
        </p:spPr>
      </p:pic>
      <p:pic>
        <p:nvPicPr>
          <p:cNvPr id="4" name="Afbeelding 8">
            <a:extLst>
              <a:ext uri="{FF2B5EF4-FFF2-40B4-BE49-F238E27FC236}">
                <a16:creationId xmlns:a16="http://schemas.microsoft.com/office/drawing/2014/main" id="{017FA7B6-08A4-F0CA-58F7-817050394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01" y="1626281"/>
            <a:ext cx="2829881" cy="1331709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07B519FF-790D-5766-15BC-ACCA3BB08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4781" y="3062320"/>
            <a:ext cx="2846362" cy="2668757"/>
          </a:xfrm>
          <a:prstGeom prst="rect">
            <a:avLst/>
          </a:prstGeom>
        </p:spPr>
      </p:pic>
      <p:pic>
        <p:nvPicPr>
          <p:cNvPr id="6" name="Afbeelding 14">
            <a:extLst>
              <a:ext uri="{FF2B5EF4-FFF2-40B4-BE49-F238E27FC236}">
                <a16:creationId xmlns:a16="http://schemas.microsoft.com/office/drawing/2014/main" id="{9C168AD3-DEB0-A716-6135-A237F4548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01" y="3062320"/>
            <a:ext cx="2835553" cy="2668756"/>
          </a:xfrm>
          <a:prstGeom prst="rect">
            <a:avLst/>
          </a:prstGeom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3FFBF7AC-37E9-1163-5A1B-55606E084876}"/>
              </a:ext>
            </a:extLst>
          </p:cNvPr>
          <p:cNvSpPr txBox="1">
            <a:spLocks/>
          </p:cNvSpPr>
          <p:nvPr/>
        </p:nvSpPr>
        <p:spPr>
          <a:xfrm>
            <a:off x="507740" y="1526399"/>
            <a:ext cx="3724955" cy="4821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Remove the back cover by unscrewing 2 – Phillips head (or 2.5 </a:t>
            </a:r>
            <a:r>
              <a:rPr lang="en-US" sz="1900" dirty="0" err="1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allen</a:t>
            </a: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) screws under the handle. (1)</a:t>
            </a:r>
          </a:p>
          <a:p>
            <a:pPr marL="342900" indent="-342900"/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/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Remove 4 – Phillips head (or 2.5 </a:t>
            </a:r>
            <a:r>
              <a:rPr lang="en-US" sz="1900" dirty="0" err="1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allen</a:t>
            </a: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) screws inside the Water tank compartment (2)</a:t>
            </a:r>
          </a:p>
          <a:p>
            <a:pPr marL="342900" indent="-342900"/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/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Remove 2 – 3mm hex head bolts at the bottom of the machine (3)</a:t>
            </a:r>
          </a:p>
          <a:p>
            <a:pPr marL="342900" indent="-342900"/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/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Disconnect the power cables from the back cover, mark them if needed (4)</a:t>
            </a:r>
          </a:p>
        </p:txBody>
      </p:sp>
    </p:spTree>
    <p:extLst>
      <p:ext uri="{BB962C8B-B14F-4D97-AF65-F5344CB8AC3E}">
        <p14:creationId xmlns:p14="http://schemas.microsoft.com/office/powerpoint/2010/main" val="10765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DA75-E341-1B4B-8812-37B5B38F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8" y="992187"/>
            <a:ext cx="4535701" cy="10305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Internal Electrical Component Locations</a:t>
            </a:r>
            <a:br>
              <a:rPr lang="en-US" sz="36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</a:br>
            <a:r>
              <a:rPr lang="en-US" sz="36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(</a:t>
            </a:r>
            <a:r>
              <a:rPr lang="en-US" sz="3600" b="1" dirty="0" err="1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fyi</a:t>
            </a:r>
            <a:r>
              <a:rPr lang="en-US" sz="36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)</a:t>
            </a:r>
            <a:endParaRPr lang="en-US" sz="3600" b="1" kern="1200" dirty="0">
              <a:ea typeface="+mj-ea"/>
              <a:cs typeface="+mj-cs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9AAC7848-FBF5-8379-3507-4774405207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376672" y="992187"/>
            <a:ext cx="6172200" cy="4873625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1F8957-BF0E-D12E-41F8-D76A16767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530588"/>
            <a:ext cx="3427001" cy="351904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Speaker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VCU (Vehicle Control Unit)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Modem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Main Board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MCU (Motor Control Unit)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Battery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Battery Charger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D7119C9B-50C8-1D8A-4E1F-CC2A2C85492C}"/>
              </a:ext>
            </a:extLst>
          </p:cNvPr>
          <p:cNvSpPr/>
          <p:nvPr/>
        </p:nvSpPr>
        <p:spPr>
          <a:xfrm>
            <a:off x="9463119" y="584110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23B97FA3-FBC7-2EAA-7B79-E31093F0FFBA}"/>
              </a:ext>
            </a:extLst>
          </p:cNvPr>
          <p:cNvSpPr/>
          <p:nvPr/>
        </p:nvSpPr>
        <p:spPr>
          <a:xfrm>
            <a:off x="8551493" y="4733733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AC620BC3-0220-DD08-1757-59C00AD7660C}"/>
              </a:ext>
            </a:extLst>
          </p:cNvPr>
          <p:cNvSpPr/>
          <p:nvPr/>
        </p:nvSpPr>
        <p:spPr>
          <a:xfrm>
            <a:off x="6241239" y="2022707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973D2AF3-8485-601D-D1AF-AD01A678780B}"/>
              </a:ext>
            </a:extLst>
          </p:cNvPr>
          <p:cNvSpPr/>
          <p:nvPr/>
        </p:nvSpPr>
        <p:spPr>
          <a:xfrm>
            <a:off x="7928891" y="584110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186434EB-3FA7-6471-6F47-A9B410597AE5}"/>
              </a:ext>
            </a:extLst>
          </p:cNvPr>
          <p:cNvSpPr/>
          <p:nvPr/>
        </p:nvSpPr>
        <p:spPr>
          <a:xfrm>
            <a:off x="7162239" y="2022707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CFF73415-1020-5234-D414-D17F2B4DB742}"/>
              </a:ext>
            </a:extLst>
          </p:cNvPr>
          <p:cNvSpPr/>
          <p:nvPr/>
        </p:nvSpPr>
        <p:spPr>
          <a:xfrm>
            <a:off x="9584415" y="2477627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EAE26E9F-FD34-635C-B970-F69DBF85438E}"/>
              </a:ext>
            </a:extLst>
          </p:cNvPr>
          <p:cNvSpPr/>
          <p:nvPr/>
        </p:nvSpPr>
        <p:spPr>
          <a:xfrm>
            <a:off x="10527409" y="4346093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7727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681BFFA-8F82-FF9C-3DF8-F6734E6FD073}"/>
              </a:ext>
            </a:extLst>
          </p:cNvPr>
          <p:cNvSpPr txBox="1"/>
          <p:nvPr/>
        </p:nvSpPr>
        <p:spPr>
          <a:xfrm>
            <a:off x="398856" y="849858"/>
            <a:ext cx="66700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Remove Battery Charger</a:t>
            </a:r>
          </a:p>
          <a:p>
            <a:r>
              <a:rPr lang="en-US" sz="2400" dirty="0">
                <a:solidFill>
                  <a:srgbClr val="31AFE0"/>
                </a:solidFill>
                <a:latin typeface="DIN 2014 Extra Light" panose="020B0304020202020204" pitchFamily="34" charset="77"/>
                <a:ea typeface="DIN 2014 Extra Light" panose="020B0304020202020204" pitchFamily="34" charset="77"/>
              </a:rPr>
              <a:t> </a:t>
            </a:r>
            <a:r>
              <a:rPr lang="en-US" sz="24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- Removal of battery charger allows access to squeegee actuator wiring.</a:t>
            </a:r>
            <a:endParaRPr lang="en-US" sz="2400" dirty="0">
              <a:solidFill>
                <a:srgbClr val="31AFE0"/>
              </a:solidFill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2833E4-D01C-9A4F-A25A-510F40638A36}"/>
              </a:ext>
            </a:extLst>
          </p:cNvPr>
          <p:cNvSpPr txBox="1">
            <a:spLocks/>
          </p:cNvSpPr>
          <p:nvPr/>
        </p:nvSpPr>
        <p:spPr>
          <a:xfrm>
            <a:off x="398856" y="2556626"/>
            <a:ext cx="6835682" cy="2004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Remove battery charger mount and wire harness clips.  (5 -  H3 Allen head)</a:t>
            </a:r>
          </a:p>
          <a:p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Pull charger and mount away from machine to access actuator wire.</a:t>
            </a:r>
          </a:p>
          <a:p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*</a:t>
            </a:r>
            <a:r>
              <a:rPr lang="en-US" sz="1900" u="sng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Watch for sharp edges on charger mount</a:t>
            </a: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*</a:t>
            </a:r>
          </a:p>
        </p:txBody>
      </p:sp>
      <p:pic>
        <p:nvPicPr>
          <p:cNvPr id="7" name="Picture 6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5B167BD0-51EB-B7DE-2A71-AFA713A7B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38" y="481701"/>
            <a:ext cx="2264003" cy="3889632"/>
          </a:xfrm>
          <a:prstGeom prst="rect">
            <a:avLst/>
          </a:prstGeom>
        </p:spPr>
      </p:pic>
      <p:pic>
        <p:nvPicPr>
          <p:cNvPr id="10" name="Picture 9" descr="A close-up of a car engine&#10;&#10;Description automatically generated with medium confidence">
            <a:extLst>
              <a:ext uri="{FF2B5EF4-FFF2-40B4-BE49-F238E27FC236}">
                <a16:creationId xmlns:a16="http://schemas.microsoft.com/office/drawing/2014/main" id="{6AFE130C-E785-7C4A-759E-CE4D40D7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08" y="3559109"/>
            <a:ext cx="2468217" cy="298141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EE3C3D1-9AC1-04A9-F601-5EAAD501CEC9}"/>
              </a:ext>
            </a:extLst>
          </p:cNvPr>
          <p:cNvSpPr/>
          <p:nvPr/>
        </p:nvSpPr>
        <p:spPr>
          <a:xfrm>
            <a:off x="8896734" y="2090877"/>
            <a:ext cx="436228" cy="41106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3D0C0F-AAF2-0D02-121F-EB93E0D10F08}"/>
              </a:ext>
            </a:extLst>
          </p:cNvPr>
          <p:cNvSpPr/>
          <p:nvPr/>
        </p:nvSpPr>
        <p:spPr>
          <a:xfrm>
            <a:off x="8996594" y="1151230"/>
            <a:ext cx="436228" cy="41106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0DE92F-AF05-8370-3E9E-8968E2B9DD48}"/>
              </a:ext>
            </a:extLst>
          </p:cNvPr>
          <p:cNvSpPr/>
          <p:nvPr/>
        </p:nvSpPr>
        <p:spPr>
          <a:xfrm>
            <a:off x="10354831" y="4469593"/>
            <a:ext cx="436228" cy="41106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9FEB34D-1B2D-1726-39F9-E120A19FF0AA}"/>
              </a:ext>
            </a:extLst>
          </p:cNvPr>
          <p:cNvSpPr/>
          <p:nvPr/>
        </p:nvSpPr>
        <p:spPr>
          <a:xfrm>
            <a:off x="7639071" y="3148048"/>
            <a:ext cx="436228" cy="41106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2376B5-5C20-97D6-3288-4CBDB74DC699}"/>
              </a:ext>
            </a:extLst>
          </p:cNvPr>
          <p:cNvSpPr/>
          <p:nvPr/>
        </p:nvSpPr>
        <p:spPr>
          <a:xfrm>
            <a:off x="8949377" y="3148047"/>
            <a:ext cx="436228" cy="41106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681BFFA-8F82-FF9C-3DF8-F6734E6FD073}"/>
              </a:ext>
            </a:extLst>
          </p:cNvPr>
          <p:cNvSpPr txBox="1"/>
          <p:nvPr/>
        </p:nvSpPr>
        <p:spPr>
          <a:xfrm>
            <a:off x="398856" y="849858"/>
            <a:ext cx="65089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Disconnect Actuator Wiring</a:t>
            </a:r>
          </a:p>
          <a:p>
            <a:r>
              <a:rPr lang="en-US" sz="2400" dirty="0">
                <a:solidFill>
                  <a:srgbClr val="31AFE0"/>
                </a:solidFill>
                <a:latin typeface="DIN 2014 Extra Light" panose="020B0304020202020204" pitchFamily="34" charset="77"/>
                <a:ea typeface="DIN 2014 Extra Light" panose="020B0304020202020204" pitchFamily="34" charset="77"/>
              </a:rPr>
              <a:t> </a:t>
            </a:r>
            <a:r>
              <a:rPr lang="en-US" sz="24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- Electrical connection is located behind where the charger was mounted.</a:t>
            </a:r>
            <a:endParaRPr lang="en-US" sz="2400" dirty="0">
              <a:solidFill>
                <a:srgbClr val="31AFE0"/>
              </a:solidFill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</p:txBody>
      </p:sp>
      <p:pic>
        <p:nvPicPr>
          <p:cNvPr id="2" name="Picture 1" descr="A close-up of some wires&#10;&#10;Description automatically generated with low confidence">
            <a:extLst>
              <a:ext uri="{FF2B5EF4-FFF2-40B4-BE49-F238E27FC236}">
                <a16:creationId xmlns:a16="http://schemas.microsoft.com/office/drawing/2014/main" id="{EDD66F8F-9B49-A27B-8C34-68121F04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07" y="289488"/>
            <a:ext cx="3226031" cy="430137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9FEB34D-1B2D-1726-39F9-E120A19FF0AA}"/>
              </a:ext>
            </a:extLst>
          </p:cNvPr>
          <p:cNvSpPr/>
          <p:nvPr/>
        </p:nvSpPr>
        <p:spPr>
          <a:xfrm>
            <a:off x="7512908" y="1825407"/>
            <a:ext cx="1482811" cy="90543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E37C572-AEDE-413A-AFB7-E2F2C80C6F02" descr="IMG_3603.JPG">
            <a:extLst>
              <a:ext uri="{FF2B5EF4-FFF2-40B4-BE49-F238E27FC236}">
                <a16:creationId xmlns:a16="http://schemas.microsoft.com/office/drawing/2014/main" id="{CE22D714-A773-CFBF-CFD8-23541E53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47" y="3061197"/>
            <a:ext cx="2756389" cy="36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90DE92F-AF05-8370-3E9E-8968E2B9DD48}"/>
              </a:ext>
            </a:extLst>
          </p:cNvPr>
          <p:cNvSpPr/>
          <p:nvPr/>
        </p:nvSpPr>
        <p:spPr>
          <a:xfrm>
            <a:off x="9989281" y="4139515"/>
            <a:ext cx="617460" cy="62059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6FF1286-77E6-5FCD-6EF7-C136D308B3F8}"/>
              </a:ext>
            </a:extLst>
          </p:cNvPr>
          <p:cNvSpPr txBox="1">
            <a:spLocks/>
          </p:cNvSpPr>
          <p:nvPr/>
        </p:nvSpPr>
        <p:spPr>
          <a:xfrm>
            <a:off x="398856" y="2713060"/>
            <a:ext cx="3932237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Disconnect actuator plug #19.  </a:t>
            </a:r>
          </a:p>
          <a:p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Remove wire clip. (H3 Allen head)</a:t>
            </a:r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F786E4DC-02BC-2893-F2B4-7F4A36CF51F6}"/>
              </a:ext>
            </a:extLst>
          </p:cNvPr>
          <p:cNvSpPr/>
          <p:nvPr/>
        </p:nvSpPr>
        <p:spPr>
          <a:xfrm rot="21126364">
            <a:off x="3888884" y="2447573"/>
            <a:ext cx="3591888" cy="394283"/>
          </a:xfrm>
          <a:prstGeom prst="rightArrow">
            <a:avLst>
              <a:gd name="adj1" fmla="val 24928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6">
            <a:extLst>
              <a:ext uri="{FF2B5EF4-FFF2-40B4-BE49-F238E27FC236}">
                <a16:creationId xmlns:a16="http://schemas.microsoft.com/office/drawing/2014/main" id="{561A2E52-AA66-1A0F-3C4A-10A8322542A6}"/>
              </a:ext>
            </a:extLst>
          </p:cNvPr>
          <p:cNvSpPr/>
          <p:nvPr/>
        </p:nvSpPr>
        <p:spPr>
          <a:xfrm>
            <a:off x="4331093" y="4252703"/>
            <a:ext cx="5557851" cy="394283"/>
          </a:xfrm>
          <a:prstGeom prst="rightArrow">
            <a:avLst>
              <a:gd name="adj1" fmla="val 24928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3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0BB37-75BA-070E-D006-9C5B31C1A03F}"/>
              </a:ext>
            </a:extLst>
          </p:cNvPr>
          <p:cNvSpPr txBox="1"/>
          <p:nvPr/>
        </p:nvSpPr>
        <p:spPr>
          <a:xfrm>
            <a:off x="345197" y="1823835"/>
            <a:ext cx="5750804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On the bottom of machine in the center (by the grounding strap) remove the retaining clip and pin.</a:t>
            </a:r>
          </a:p>
          <a:p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Remove the retaining clip and pin.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Remove the retaining clip and pin at the bottom of the actuator.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Remove original actuator.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Install new actuator by reassembling in reverse order. </a:t>
            </a:r>
            <a:r>
              <a:rPr lang="en-US" sz="1900" b="1" u="sng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Please remember to reconnect all electrical connections</a:t>
            </a:r>
            <a:r>
              <a:rPr lang="en-US" sz="19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.</a:t>
            </a:r>
          </a:p>
          <a:p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1ED18-B215-2701-6978-04913BED17D4}"/>
              </a:ext>
            </a:extLst>
          </p:cNvPr>
          <p:cNvSpPr txBox="1"/>
          <p:nvPr/>
        </p:nvSpPr>
        <p:spPr>
          <a:xfrm>
            <a:off x="408482" y="487180"/>
            <a:ext cx="6097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Actuator Removal</a:t>
            </a:r>
          </a:p>
          <a:p>
            <a:r>
              <a:rPr lang="en-US" b="1" dirty="0">
                <a:solidFill>
                  <a:srgbClr val="FF0000"/>
                </a:solidFill>
                <a:latin typeface="DIN 2014 Extra Light" panose="020B0304020202020204" pitchFamily="34" charset="77"/>
                <a:ea typeface="DIN 2014 Extra Light" panose="020B0304020202020204" pitchFamily="34" charset="77"/>
              </a:rPr>
              <a:t>Note: The E-clips are small and can easily fall away upon removal.  Keep an eye on them!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F44B6AB5-A26A-4563-9905-2299AF807A0B" descr="IMG_3596.JPG">
            <a:extLst>
              <a:ext uri="{FF2B5EF4-FFF2-40B4-BE49-F238E27FC236}">
                <a16:creationId xmlns:a16="http://schemas.microsoft.com/office/drawing/2014/main" id="{EA231712-75B4-65B7-4674-1039BC88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98" y="146222"/>
            <a:ext cx="2791082" cy="372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943A530-D267-1EBD-2F7F-90F0326D0F4A}"/>
              </a:ext>
            </a:extLst>
          </p:cNvPr>
          <p:cNvSpPr/>
          <p:nvPr/>
        </p:nvSpPr>
        <p:spPr>
          <a:xfrm>
            <a:off x="7155289" y="840259"/>
            <a:ext cx="1185522" cy="6698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6">
            <a:extLst>
              <a:ext uri="{FF2B5EF4-FFF2-40B4-BE49-F238E27FC236}">
                <a16:creationId xmlns:a16="http://schemas.microsoft.com/office/drawing/2014/main" id="{812A71DD-A6C5-9009-C9C6-6AA99761131A}"/>
              </a:ext>
            </a:extLst>
          </p:cNvPr>
          <p:cNvSpPr/>
          <p:nvPr/>
        </p:nvSpPr>
        <p:spPr>
          <a:xfrm rot="20107774">
            <a:off x="5469325" y="1490724"/>
            <a:ext cx="1788126" cy="394283"/>
          </a:xfrm>
          <a:prstGeom prst="rightArrow">
            <a:avLst>
              <a:gd name="adj1" fmla="val 23091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4ED18D85-05E4-4AD8-AAB4-B86238899FE4" descr="IMG_3598.JPG">
            <a:extLst>
              <a:ext uri="{FF2B5EF4-FFF2-40B4-BE49-F238E27FC236}">
                <a16:creationId xmlns:a16="http://schemas.microsoft.com/office/drawing/2014/main" id="{81722CD8-97EF-2D5C-28CE-023A81358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363" y="2750709"/>
            <a:ext cx="2970802" cy="396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BE8418-342F-E57C-75FB-760AB49A5AD3}"/>
              </a:ext>
            </a:extLst>
          </p:cNvPr>
          <p:cNvSpPr/>
          <p:nvPr/>
        </p:nvSpPr>
        <p:spPr>
          <a:xfrm>
            <a:off x="9910118" y="4172599"/>
            <a:ext cx="766120" cy="6698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DD197-CE7E-97C1-CCE6-05B98DE46EBD}"/>
              </a:ext>
            </a:extLst>
          </p:cNvPr>
          <p:cNvSpPr/>
          <p:nvPr/>
        </p:nvSpPr>
        <p:spPr>
          <a:xfrm>
            <a:off x="10951641" y="4300286"/>
            <a:ext cx="766120" cy="6698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6">
            <a:extLst>
              <a:ext uri="{FF2B5EF4-FFF2-40B4-BE49-F238E27FC236}">
                <a16:creationId xmlns:a16="http://schemas.microsoft.com/office/drawing/2014/main" id="{7AED7FC6-2618-7B7D-FA00-DC67DB36C08D}"/>
              </a:ext>
            </a:extLst>
          </p:cNvPr>
          <p:cNvSpPr/>
          <p:nvPr/>
        </p:nvSpPr>
        <p:spPr>
          <a:xfrm rot="801257">
            <a:off x="4257224" y="3395870"/>
            <a:ext cx="5684210" cy="394283"/>
          </a:xfrm>
          <a:prstGeom prst="rightArrow">
            <a:avLst>
              <a:gd name="adj1" fmla="val 23091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0BB37-75BA-070E-D006-9C5B31C1A03F}"/>
              </a:ext>
            </a:extLst>
          </p:cNvPr>
          <p:cNvSpPr txBox="1"/>
          <p:nvPr/>
        </p:nvSpPr>
        <p:spPr>
          <a:xfrm>
            <a:off x="408482" y="2453712"/>
            <a:ext cx="5902377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Plug power cable back into battery (photo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Power on battery (photo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WAIT 2 MINUTES </a:t>
            </a: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(this allows the modem time to properly reset)</a:t>
            </a:r>
            <a:endParaRPr lang="en-US" sz="1900" b="1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Power on machine (photo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When machine boots up, enter </a:t>
            </a:r>
            <a:r>
              <a:rPr lang="en-US" sz="1900" b="1" u="sng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password 657870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Run a route and ensure squeegee automatically goes up and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Contact ICE </a:t>
            </a:r>
            <a:r>
              <a:rPr lang="en-US" sz="2800" b="1" dirty="0" err="1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Cobotics</a:t>
            </a:r>
            <a:r>
              <a:rPr lang="en-US" sz="28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 with any questions. 833-ICE-ROBO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DIN 2014 Extra Light" panose="020B0304020202020204" pitchFamily="34" charset="77"/>
              <a:ea typeface="DIN 2014 Extra Light" panose="020B03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1ED18-B215-2701-6978-04913BED17D4}"/>
              </a:ext>
            </a:extLst>
          </p:cNvPr>
          <p:cNvSpPr txBox="1"/>
          <p:nvPr/>
        </p:nvSpPr>
        <p:spPr>
          <a:xfrm>
            <a:off x="408482" y="487180"/>
            <a:ext cx="6097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DIN 2014 Extra Light" panose="020B0304020202020204" pitchFamily="34" charset="77"/>
                <a:ea typeface="DIN 2014 Extra Light" panose="020B0304020202020204" pitchFamily="34" charset="77"/>
              </a:rPr>
              <a:t>Reboot &amp; Test Machine</a:t>
            </a:r>
            <a:b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latin typeface="DIN 2014" panose="020B0504020202020204" pitchFamily="34" charset="77"/>
                <a:ea typeface="DIN 2014" panose="020B0504020202020204" pitchFamily="34" charset="77"/>
              </a:rPr>
              <a:t>- </a:t>
            </a:r>
            <a:r>
              <a:rPr lang="en-US" sz="1800" kern="1200" dirty="0">
                <a:latin typeface="DIN 2014" panose="020B0504020202020204" pitchFamily="34" charset="77"/>
                <a:ea typeface="DIN 2014" panose="020B0504020202020204" pitchFamily="34" charset="77"/>
              </a:rPr>
              <a:t>Test new actuator performance</a:t>
            </a:r>
            <a:endParaRPr lang="en-US" dirty="0"/>
          </a:p>
        </p:txBody>
      </p:sp>
      <p:pic>
        <p:nvPicPr>
          <p:cNvPr id="9" name="图片 5" descr="图片包含 室内, 侧面, 桌子, 瓷砖&#10;&#10;描述已自动生成">
            <a:extLst>
              <a:ext uri="{FF2B5EF4-FFF2-40B4-BE49-F238E27FC236}">
                <a16:creationId xmlns:a16="http://schemas.microsoft.com/office/drawing/2014/main" id="{AFB72CF4-779F-1F67-5C85-A19F367BB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31" y="277553"/>
            <a:ext cx="2331048" cy="2897712"/>
          </a:xfrm>
          <a:prstGeom prst="rect">
            <a:avLst/>
          </a:prstGeom>
        </p:spPr>
      </p:pic>
      <p:pic>
        <p:nvPicPr>
          <p:cNvPr id="10" name="图片 4" descr="图片包含 仪表, 蓝色, 桌子, 电脑&#10;&#10;描述已自动生成">
            <a:extLst>
              <a:ext uri="{FF2B5EF4-FFF2-40B4-BE49-F238E27FC236}">
                <a16:creationId xmlns:a16="http://schemas.microsoft.com/office/drawing/2014/main" id="{7AAEEAC6-3E77-5658-8DC8-60F99D67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80" y="3526437"/>
            <a:ext cx="3054350" cy="2435860"/>
          </a:xfrm>
          <a:prstGeom prst="rect">
            <a:avLst/>
          </a:prstGeom>
        </p:spPr>
      </p:pic>
      <p:sp>
        <p:nvSpPr>
          <p:cNvPr id="12" name="Donut 11">
            <a:extLst>
              <a:ext uri="{FF2B5EF4-FFF2-40B4-BE49-F238E27FC236}">
                <a16:creationId xmlns:a16="http://schemas.microsoft.com/office/drawing/2014/main" id="{9C3B5484-1F7F-1D10-0348-6F705F3A57F0}"/>
              </a:ext>
            </a:extLst>
          </p:cNvPr>
          <p:cNvSpPr/>
          <p:nvPr/>
        </p:nvSpPr>
        <p:spPr>
          <a:xfrm>
            <a:off x="9570314" y="1726409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77C7B03E-6EAF-D0B4-CFC9-2481EB4F0F08}"/>
              </a:ext>
            </a:extLst>
          </p:cNvPr>
          <p:cNvSpPr/>
          <p:nvPr/>
        </p:nvSpPr>
        <p:spPr>
          <a:xfrm>
            <a:off x="8725868" y="4719450"/>
            <a:ext cx="349804" cy="331394"/>
          </a:xfrm>
          <a:prstGeom prst="donut">
            <a:avLst>
              <a:gd name="adj" fmla="val 3504"/>
            </a:avLst>
          </a:prstGeom>
          <a:solidFill>
            <a:srgbClr val="FF2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Arrow: Right 6">
            <a:extLst>
              <a:ext uri="{FF2B5EF4-FFF2-40B4-BE49-F238E27FC236}">
                <a16:creationId xmlns:a16="http://schemas.microsoft.com/office/drawing/2014/main" id="{37EE53B4-9829-5219-38FF-06D370D2EE25}"/>
              </a:ext>
            </a:extLst>
          </p:cNvPr>
          <p:cNvSpPr/>
          <p:nvPr/>
        </p:nvSpPr>
        <p:spPr>
          <a:xfrm rot="1519074">
            <a:off x="5222177" y="3416982"/>
            <a:ext cx="3591888" cy="394283"/>
          </a:xfrm>
          <a:prstGeom prst="rightArrow">
            <a:avLst>
              <a:gd name="adj1" fmla="val 24928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6">
            <a:extLst>
              <a:ext uri="{FF2B5EF4-FFF2-40B4-BE49-F238E27FC236}">
                <a16:creationId xmlns:a16="http://schemas.microsoft.com/office/drawing/2014/main" id="{9AF82F4C-37DA-D8BE-2B0E-310FCE01B7DC}"/>
              </a:ext>
            </a:extLst>
          </p:cNvPr>
          <p:cNvSpPr/>
          <p:nvPr/>
        </p:nvSpPr>
        <p:spPr>
          <a:xfrm rot="20640896">
            <a:off x="4355957" y="2973545"/>
            <a:ext cx="4198999" cy="348999"/>
          </a:xfrm>
          <a:prstGeom prst="rightArrow">
            <a:avLst>
              <a:gd name="adj1" fmla="val 24928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396</Words>
  <Application>Microsoft Macintosh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DIN 2014</vt:lpstr>
      <vt:lpstr>DIN 2014 Extra Light</vt:lpstr>
      <vt:lpstr>Office Theme</vt:lpstr>
      <vt:lpstr>PowerPoint Presentation</vt:lpstr>
      <vt:lpstr>PowerPoint Presentation</vt:lpstr>
      <vt:lpstr>PowerPoint Presentation</vt:lpstr>
      <vt:lpstr>Internal Electrical Component Locations (fyi)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Cobi Squeegee Actuator Replacement</dc:title>
  <dc:creator>Adam Louks</dc:creator>
  <cp:lastModifiedBy>Microsoft Office User</cp:lastModifiedBy>
  <cp:revision>9</cp:revision>
  <cp:lastPrinted>2023-01-11T16:57:30Z</cp:lastPrinted>
  <dcterms:created xsi:type="dcterms:W3CDTF">2022-12-16T13:40:22Z</dcterms:created>
  <dcterms:modified xsi:type="dcterms:W3CDTF">2023-01-11T17:03:02Z</dcterms:modified>
</cp:coreProperties>
</file>